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Libre Baskerville"/>
      <p:regular r:id="rId15"/>
    </p:embeddedFont>
    <p:embeddedFont>
      <p:font typeface="DM Sans"/>
      <p:regular r:id="rId16"/>
    </p:embeddedFont>
    <p:embeddedFont>
      <p:font typeface="Consolas" panose="020B0609020204030204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14.pn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image" Target="../media/image13.png"/><Relationship Id="rId2" Type="http://schemas.openxmlformats.org/officeDocument/2006/relationships/tags" Target="../tags/tag33.xml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image" Target="../media/image15.png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50" y="1520190"/>
            <a:ext cx="8157845" cy="240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Journey into Statistical Analysis with Python</a:t>
            </a:r>
            <a:endParaRPr sz="4450" b="0" i="0" u="none" strike="noStrike" cap="none"/>
          </a:p>
        </p:txBody>
      </p:sp>
      <p:sp>
        <p:nvSpPr>
          <p:cNvPr id="50" name="Google Shape;50;p11"/>
          <p:cNvSpPr/>
          <p:nvPr/>
        </p:nvSpPr>
        <p:spPr>
          <a:xfrm>
            <a:off x="5788025" y="4015740"/>
            <a:ext cx="8362315" cy="170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24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Embark on an exciting adventure to unlock the power of data. This presentation will guide you through the essentials of Python programming for statistical analysis, using real-world data to build your skills from the ground up.</a:t>
            </a:r>
            <a:endParaRPr sz="24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793750" y="2494915"/>
            <a:ext cx="1072515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Why Python for Statistical Analysis?</a:t>
            </a:r>
            <a:endParaRPr sz="4450" b="0" i="0" u="none" strike="noStrike" cap="none"/>
          </a:p>
        </p:txBody>
      </p:sp>
      <p:pic>
        <p:nvPicPr>
          <p:cNvPr id="57" name="Google Shape;57;p12" descr="preencoded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793790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>
            <p:custDataLst>
              <p:tags r:id="rId3"/>
            </p:custDataLst>
          </p:nvPr>
        </p:nvSpPr>
        <p:spPr>
          <a:xfrm>
            <a:off x="1644253" y="3792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Simple &amp; Readable</a:t>
            </a:r>
            <a:endParaRPr sz="2200" b="0" i="0" u="none" strike="noStrike" cap="none"/>
          </a:p>
        </p:txBody>
      </p:sp>
      <p:sp>
        <p:nvSpPr>
          <p:cNvPr id="59" name="Google Shape;59;p12"/>
          <p:cNvSpPr/>
          <p:nvPr>
            <p:custDataLst>
              <p:tags r:id="rId4"/>
            </p:custDataLst>
          </p:nvPr>
        </p:nvSpPr>
        <p:spPr>
          <a:xfrm>
            <a:off x="1644253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Python's clear syntax makes it easy for beginners to learn and understand, fostering a smooth entry into programming.</a:t>
            </a:r>
            <a:endParaRPr sz="1750" b="0" i="0" u="none" strike="noStrike" cap="none"/>
          </a:p>
        </p:txBody>
      </p:sp>
      <p:pic>
        <p:nvPicPr>
          <p:cNvPr id="60" name="Google Shape;60;p12" descr="preencoded.png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5235893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>
            <p:custDataLst>
              <p:tags r:id="rId7"/>
            </p:custDataLst>
          </p:nvPr>
        </p:nvSpPr>
        <p:spPr>
          <a:xfrm>
            <a:off x="6086356" y="3792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Versatile Tools</a:t>
            </a:r>
            <a:endParaRPr sz="2200" b="0" i="0" u="none" strike="noStrike" cap="none"/>
          </a:p>
        </p:txBody>
      </p:sp>
      <p:sp>
        <p:nvSpPr>
          <p:cNvPr id="62" name="Google Shape;62;p12"/>
          <p:cNvSpPr/>
          <p:nvPr>
            <p:custDataLst>
              <p:tags r:id="rId8"/>
            </p:custDataLst>
          </p:nvPr>
        </p:nvSpPr>
        <p:spPr>
          <a:xfrm>
            <a:off x="6086356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 rich ecosystem of libraries like Pandas, NumPy, and Matplotlib makes it perfect for data manipulation and analysis.</a:t>
            </a:r>
            <a:endParaRPr sz="1750" b="0" i="0" u="none" strike="noStrike" cap="none"/>
          </a:p>
        </p:txBody>
      </p:sp>
      <p:pic>
        <p:nvPicPr>
          <p:cNvPr id="63" name="Google Shape;63;p12" descr="preencoded.png"/>
          <p:cNvPicPr preferRelativeResize="0"/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9677995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>
            <p:custDataLst>
              <p:tags r:id="rId11"/>
            </p:custDataLst>
          </p:nvPr>
        </p:nvSpPr>
        <p:spPr>
          <a:xfrm>
            <a:off x="10528459" y="3792260"/>
            <a:ext cx="296810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Vibrant Community</a:t>
            </a:r>
            <a:endParaRPr sz="2200" b="0" i="0" u="none" strike="noStrike" cap="none"/>
          </a:p>
        </p:txBody>
      </p:sp>
      <p:sp>
        <p:nvSpPr>
          <p:cNvPr id="65" name="Google Shape;65;p12"/>
          <p:cNvSpPr/>
          <p:nvPr>
            <p:custDataLst>
              <p:tags r:id="rId12"/>
            </p:custDataLst>
          </p:nvPr>
        </p:nvSpPr>
        <p:spPr>
          <a:xfrm>
            <a:off x="10528459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Benefit from extensive community support, tutorials, and resources that help you troubleshoot and grow.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575310" y="178435"/>
            <a:ext cx="9415145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Meet Jupyter Notebook: Your Interactive Lab</a:t>
            </a:r>
            <a:endParaRPr sz="3200" b="0" i="0" u="none" strike="noStrike" cap="none"/>
          </a:p>
        </p:txBody>
      </p:sp>
      <p:sp>
        <p:nvSpPr>
          <p:cNvPr id="72" name="Google Shape;72;p13"/>
          <p:cNvSpPr/>
          <p:nvPr/>
        </p:nvSpPr>
        <p:spPr>
          <a:xfrm>
            <a:off x="366395" y="2037080"/>
            <a:ext cx="6948805" cy="94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Jupyter Notebook is an open-source web application that allows you to create and share documents containing live code, equations, visualizations, and narrative text.</a:t>
            </a:r>
            <a:endParaRPr sz="1600" b="0" i="0" u="none" strike="noStrike" cap="none"/>
          </a:p>
        </p:txBody>
      </p:sp>
      <p:sp>
        <p:nvSpPr>
          <p:cNvPr id="73" name="Google Shape;73;p13"/>
          <p:cNvSpPr/>
          <p:nvPr/>
        </p:nvSpPr>
        <p:spPr>
          <a:xfrm>
            <a:off x="402828" y="3683119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Interactive environment for coding.</a:t>
            </a:r>
            <a:endParaRPr sz="1600" b="0" i="0" u="none" strike="noStrike" cap="none"/>
          </a:p>
        </p:txBody>
      </p:sp>
      <p:sp>
        <p:nvSpPr>
          <p:cNvPr id="74" name="Google Shape;74;p13"/>
          <p:cNvSpPr/>
          <p:nvPr/>
        </p:nvSpPr>
        <p:spPr>
          <a:xfrm>
            <a:off x="402828" y="4258905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Combine code, output, and explanations.</a:t>
            </a:r>
            <a:endParaRPr lang="en-US" sz="1600" b="0" i="0" u="none" strike="noStrike" cap="none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02828" y="4889937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Ideal for learning and experimentation</a:t>
            </a:r>
            <a:r>
              <a:rPr lang="en-US" sz="12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 b="0" i="0" u="none" strike="noStrike" cap="none"/>
          </a:p>
        </p:txBody>
      </p:sp>
      <p:pic>
        <p:nvPicPr>
          <p:cNvPr id="76" name="Google Shape;76;p1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23440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575548" y="8306395"/>
            <a:ext cx="13479304" cy="1120021"/>
          </a:xfrm>
          <a:prstGeom prst="roundRect">
            <a:avLst>
              <a:gd name="adj" fmla="val 6167"/>
            </a:avLst>
          </a:prstGeom>
          <a:solidFill>
            <a:srgbClr val="B6D6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9973" y="8530114"/>
            <a:ext cx="256937" cy="2055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1161336" y="8511897"/>
            <a:ext cx="2485549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Tip: Live Coding Demo</a:t>
            </a:r>
            <a:endParaRPr sz="1600" b="0" i="0" u="none" strike="noStrike" cap="none"/>
          </a:p>
        </p:txBody>
      </p:sp>
      <p:sp>
        <p:nvSpPr>
          <p:cNvPr id="80" name="Google Shape;80;p13"/>
          <p:cNvSpPr/>
          <p:nvPr/>
        </p:nvSpPr>
        <p:spPr>
          <a:xfrm>
            <a:off x="1161336" y="8933259"/>
            <a:ext cx="12729091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DM Sans"/>
              <a:buNone/>
            </a:pPr>
            <a:r>
              <a:rPr lang="en-US" sz="12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We'll walk through setting up and using a Jupyter Notebook. Feel free to follow along!</a:t>
            </a:r>
            <a:endParaRPr sz="12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575548" y="452199"/>
            <a:ext cx="6376749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Dive: The Titanic Dataset</a:t>
            </a:r>
            <a:endParaRPr sz="3200" b="0" i="0" u="none" strike="noStrike" cap="none"/>
          </a:p>
        </p:txBody>
      </p:sp>
      <p:sp>
        <p:nvSpPr>
          <p:cNvPr id="87" name="Google Shape;87;p14"/>
          <p:cNvSpPr/>
          <p:nvPr/>
        </p:nvSpPr>
        <p:spPr>
          <a:xfrm>
            <a:off x="575548" y="1360646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We'll use the classic Titanic dataset, a popular resource for learning data analysis. It contains information about passengers, including survival status, age, gender, and class.</a:t>
            </a:r>
            <a:endParaRPr sz="1800" b="0" i="0" u="none" strike="noStrike" cap="none"/>
          </a:p>
        </p:txBody>
      </p:sp>
      <p:sp>
        <p:nvSpPr>
          <p:cNvPr id="88" name="Google Shape;88;p14"/>
          <p:cNvSpPr/>
          <p:nvPr/>
        </p:nvSpPr>
        <p:spPr>
          <a:xfrm>
            <a:off x="546973" y="314277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6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Why this dataset?</a:t>
            </a:r>
            <a:endParaRPr lang="en-US" sz="1800" b="0" i="0" u="none" strike="noStrike" cap="none">
              <a:solidFill>
                <a:srgbClr val="5C4E3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575548" y="3538736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Relatable and engaging story.</a:t>
            </a:r>
            <a:endParaRPr sz="1600" b="0" i="0" u="none" strike="noStrike" cap="none"/>
          </a:p>
        </p:txBody>
      </p:sp>
      <p:sp>
        <p:nvSpPr>
          <p:cNvPr id="90" name="Google Shape;90;p14"/>
          <p:cNvSpPr/>
          <p:nvPr/>
        </p:nvSpPr>
        <p:spPr>
          <a:xfrm>
            <a:off x="575548" y="3971012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Diverse data types for practice.</a:t>
            </a:r>
            <a:endParaRPr sz="1600" b="0" i="0" u="none" strike="noStrike" cap="none"/>
          </a:p>
        </p:txBody>
      </p:sp>
      <p:sp>
        <p:nvSpPr>
          <p:cNvPr id="91" name="Google Shape;91;p14"/>
          <p:cNvSpPr/>
          <p:nvPr/>
        </p:nvSpPr>
        <p:spPr>
          <a:xfrm>
            <a:off x="575548" y="4444563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Char char="•"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Great for predictive modeling.</a:t>
            </a:r>
            <a:endParaRPr sz="1600" b="0" i="0" u="none" strike="noStrike" cap="none"/>
          </a:p>
        </p:txBody>
      </p:sp>
      <p:pic>
        <p:nvPicPr>
          <p:cNvPr id="92" name="Google Shape;92;p1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23440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575548" y="8306395"/>
            <a:ext cx="13479304" cy="1120021"/>
          </a:xfrm>
          <a:prstGeom prst="roundRect">
            <a:avLst>
              <a:gd name="adj" fmla="val 6167"/>
            </a:avLst>
          </a:prstGeom>
          <a:solidFill>
            <a:srgbClr val="B6D6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4" name="Google Shape;94;p1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9973" y="8530114"/>
            <a:ext cx="256937" cy="2055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1161336" y="851189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Interactive Poll:</a:t>
            </a:r>
            <a:endParaRPr sz="1600" b="0" i="0" u="none" strike="noStrike" cap="none"/>
          </a:p>
        </p:txBody>
      </p:sp>
      <p:sp>
        <p:nvSpPr>
          <p:cNvPr id="96" name="Google Shape;96;p14"/>
          <p:cNvSpPr/>
          <p:nvPr/>
        </p:nvSpPr>
        <p:spPr>
          <a:xfrm>
            <a:off x="1161336" y="8933259"/>
            <a:ext cx="12729091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Which variable do you think most influenced survival on the Titanic: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Gender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or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Passenger Class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690880" y="162560"/>
            <a:ext cx="102914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800"/>
              <a:buFont typeface="Libre Baskerville"/>
              <a:buNone/>
            </a:pPr>
            <a:r>
              <a:rPr lang="en-US" sz="38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Descriptive Statistics &amp; Data Visualization</a:t>
            </a:r>
            <a:endParaRPr sz="3800" b="0" i="0" u="none" strike="noStrike" cap="none"/>
          </a:p>
        </p:txBody>
      </p:sp>
      <p:sp>
        <p:nvSpPr>
          <p:cNvPr id="103" name="Google Shape;103;p15"/>
          <p:cNvSpPr/>
          <p:nvPr/>
        </p:nvSpPr>
        <p:spPr>
          <a:xfrm>
            <a:off x="678299" y="1527453"/>
            <a:ext cx="13273802" cy="31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Understanding your data begins with summarizing its main features and creating visual representations.</a:t>
            </a:r>
            <a:endParaRPr sz="1800" b="0" i="0" u="none" strike="noStrike" cap="none"/>
          </a:p>
        </p:txBody>
      </p:sp>
      <p:sp>
        <p:nvSpPr>
          <p:cNvPr id="104" name="Google Shape;104;p15"/>
          <p:cNvSpPr/>
          <p:nvPr>
            <p:custDataLst>
              <p:tags r:id="rId1"/>
            </p:custDataLst>
          </p:nvPr>
        </p:nvSpPr>
        <p:spPr>
          <a:xfrm>
            <a:off x="678299" y="2323267"/>
            <a:ext cx="6539984" cy="91440"/>
          </a:xfrm>
          <a:prstGeom prst="roundRect">
            <a:avLst>
              <a:gd name="adj" fmla="val 89019"/>
            </a:avLst>
          </a:prstGeom>
          <a:solidFill>
            <a:srgbClr val="B88E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5"/>
          <p:cNvSpPr/>
          <p:nvPr>
            <p:custDataLst>
              <p:tags r:id="rId2"/>
            </p:custDataLst>
          </p:nvPr>
        </p:nvSpPr>
        <p:spPr>
          <a:xfrm>
            <a:off x="3657540" y="2055495"/>
            <a:ext cx="581382" cy="581382"/>
          </a:xfrm>
          <a:prstGeom prst="roundRect">
            <a:avLst>
              <a:gd name="adj" fmla="val 157280"/>
            </a:avLst>
          </a:prstGeom>
          <a:solidFill>
            <a:srgbClr val="B88E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5"/>
          <p:cNvSpPr/>
          <p:nvPr>
            <p:custDataLst>
              <p:tags r:id="rId3"/>
            </p:custDataLst>
          </p:nvPr>
        </p:nvSpPr>
        <p:spPr>
          <a:xfrm>
            <a:off x="3832225" y="2200910"/>
            <a:ext cx="314960" cy="29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1800" b="0" i="0" u="none" strike="noStrike" cap="none"/>
          </a:p>
        </p:txBody>
      </p:sp>
      <p:sp>
        <p:nvSpPr>
          <p:cNvPr id="107" name="Google Shape;107;p15"/>
          <p:cNvSpPr/>
          <p:nvPr>
            <p:custDataLst>
              <p:tags r:id="rId4"/>
            </p:custDataLst>
          </p:nvPr>
        </p:nvSpPr>
        <p:spPr>
          <a:xfrm>
            <a:off x="906939" y="2645172"/>
            <a:ext cx="2422565" cy="30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00"/>
              <a:buFont typeface="Libre Baskerville"/>
              <a:buNone/>
            </a:pPr>
            <a:r>
              <a:rPr lang="en-US" sz="19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Descriptive Stats</a:t>
            </a:r>
            <a:endParaRPr sz="1900" b="0" i="0" u="none" strike="noStrike" cap="none"/>
          </a:p>
        </p:txBody>
      </p:sp>
      <p:sp>
        <p:nvSpPr>
          <p:cNvPr id="108" name="Google Shape;108;p15"/>
          <p:cNvSpPr/>
          <p:nvPr>
            <p:custDataLst>
              <p:tags r:id="rId5"/>
            </p:custDataLst>
          </p:nvPr>
        </p:nvSpPr>
        <p:spPr>
          <a:xfrm>
            <a:off x="885349" y="3125113"/>
            <a:ext cx="6106835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Calculate mean, median, mode, standard deviation, and more to understand central tendencies and spread.</a:t>
            </a:r>
            <a:endParaRPr sz="1800" b="0" i="0" u="none" strike="noStrike" cap="none"/>
          </a:p>
        </p:txBody>
      </p:sp>
      <p:sp>
        <p:nvSpPr>
          <p:cNvPr id="109" name="Google Shape;109;p15"/>
          <p:cNvSpPr/>
          <p:nvPr/>
        </p:nvSpPr>
        <p:spPr>
          <a:xfrm>
            <a:off x="894874" y="4087654"/>
            <a:ext cx="6106835" cy="1840706"/>
          </a:xfrm>
          <a:prstGeom prst="roundRect">
            <a:avLst>
              <a:gd name="adj" fmla="val 4422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5"/>
          <p:cNvSpPr/>
          <p:nvPr/>
        </p:nvSpPr>
        <p:spPr>
          <a:xfrm>
            <a:off x="885230" y="4087654"/>
            <a:ext cx="6126123" cy="1840706"/>
          </a:xfrm>
          <a:prstGeom prst="roundRect">
            <a:avLst>
              <a:gd name="adj" fmla="val 1579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5"/>
          <p:cNvSpPr/>
          <p:nvPr/>
        </p:nvSpPr>
        <p:spPr>
          <a:xfrm>
            <a:off x="1078865" y="4146550"/>
            <a:ext cx="5738495" cy="163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 Python code to calculate descriptive statistics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import pandas as pd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df = pd.read_csv('titanic.csv')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 Summary statistics for numerical columns</a:t>
            </a:r>
            <a:endParaRPr sz="1500" b="0" i="0" u="none" strike="noStrike" cap="none">
              <a:highlight>
                <a:srgbClr val="F2F0ED"/>
              </a:highlight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print(df.describe()) 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endParaRPr sz="1500" b="0" i="0" u="none" strike="noStrike" cap="none"/>
          </a:p>
        </p:txBody>
      </p:sp>
      <p:sp>
        <p:nvSpPr>
          <p:cNvPr id="112" name="Google Shape;112;p15"/>
          <p:cNvSpPr/>
          <p:nvPr>
            <p:custDataLst>
              <p:tags r:id="rId6"/>
            </p:custDataLst>
          </p:nvPr>
        </p:nvSpPr>
        <p:spPr>
          <a:xfrm>
            <a:off x="7411998" y="2323267"/>
            <a:ext cx="6540103" cy="91440"/>
          </a:xfrm>
          <a:prstGeom prst="roundRect">
            <a:avLst>
              <a:gd name="adj" fmla="val 89019"/>
            </a:avLst>
          </a:prstGeom>
          <a:solidFill>
            <a:srgbClr val="B88E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5"/>
          <p:cNvSpPr/>
          <p:nvPr>
            <p:custDataLst>
              <p:tags r:id="rId7"/>
            </p:custDataLst>
          </p:nvPr>
        </p:nvSpPr>
        <p:spPr>
          <a:xfrm>
            <a:off x="10391358" y="2055495"/>
            <a:ext cx="581382" cy="581382"/>
          </a:xfrm>
          <a:prstGeom prst="roundRect">
            <a:avLst>
              <a:gd name="adj" fmla="val 157280"/>
            </a:avLst>
          </a:prstGeom>
          <a:solidFill>
            <a:srgbClr val="B88E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5"/>
          <p:cNvSpPr/>
          <p:nvPr>
            <p:custDataLst>
              <p:tags r:id="rId8"/>
            </p:custDataLst>
          </p:nvPr>
        </p:nvSpPr>
        <p:spPr>
          <a:xfrm>
            <a:off x="10565785" y="2200870"/>
            <a:ext cx="232529" cy="29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1800" b="0" i="0" u="none" strike="noStrike" cap="none"/>
          </a:p>
        </p:txBody>
      </p:sp>
      <p:sp>
        <p:nvSpPr>
          <p:cNvPr id="115" name="Google Shape;115;p15"/>
          <p:cNvSpPr/>
          <p:nvPr>
            <p:custDataLst>
              <p:tags r:id="rId9"/>
            </p:custDataLst>
          </p:nvPr>
        </p:nvSpPr>
        <p:spPr>
          <a:xfrm>
            <a:off x="7618413" y="2746772"/>
            <a:ext cx="2422565" cy="30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00"/>
              <a:buFont typeface="Libre Baskerville"/>
              <a:buNone/>
            </a:pPr>
            <a:r>
              <a:rPr lang="en-US" sz="19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Visualization</a:t>
            </a:r>
            <a:endParaRPr sz="1900" b="0" i="0" u="none" strike="noStrike" cap="none"/>
          </a:p>
        </p:txBody>
      </p:sp>
      <p:sp>
        <p:nvSpPr>
          <p:cNvPr id="116" name="Google Shape;116;p15"/>
          <p:cNvSpPr/>
          <p:nvPr>
            <p:custDataLst>
              <p:tags r:id="rId10"/>
            </p:custDataLst>
          </p:nvPr>
        </p:nvSpPr>
        <p:spPr>
          <a:xfrm>
            <a:off x="7628573" y="3179088"/>
            <a:ext cx="6106954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Use histograms, bar plots, and scatter plots to reveal patterns, anomalies, and relationships within the data.</a:t>
            </a:r>
            <a:endParaRPr sz="1800" b="0" i="0" u="none" strike="noStrike" cap="none"/>
          </a:p>
        </p:txBody>
      </p:sp>
      <p:sp>
        <p:nvSpPr>
          <p:cNvPr id="117" name="Google Shape;117;p15"/>
          <p:cNvSpPr/>
          <p:nvPr/>
        </p:nvSpPr>
        <p:spPr>
          <a:xfrm>
            <a:off x="7628573" y="4087654"/>
            <a:ext cx="6106954" cy="3390900"/>
          </a:xfrm>
          <a:prstGeom prst="roundRect">
            <a:avLst>
              <a:gd name="adj" fmla="val 2401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5"/>
          <p:cNvSpPr/>
          <p:nvPr/>
        </p:nvSpPr>
        <p:spPr>
          <a:xfrm>
            <a:off x="7618928" y="4087654"/>
            <a:ext cx="6126242" cy="3390900"/>
          </a:xfrm>
          <a:prstGeom prst="roundRect">
            <a:avLst>
              <a:gd name="adj" fmla="val 857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5"/>
          <p:cNvSpPr/>
          <p:nvPr/>
        </p:nvSpPr>
        <p:spPr>
          <a:xfrm>
            <a:off x="7691120" y="4232910"/>
            <a:ext cx="5961380" cy="31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 Python code for data visualization (e.g., histogram)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import matplotlib.pyplot as plt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import seaborn as sns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plt.figure(figsize=(8, 6))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sns.histplot(df['Age'].dropna(), kde=True, bins=30)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plt.title('Distribution of Age on Titanic')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plt.xlabel('Age')plt.ylabel('Count')</a:t>
            </a:r>
            <a:endParaRPr lang="en-US" sz="150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Consolas" panose="020B0609020204030204"/>
              <a:buNone/>
            </a:pPr>
            <a:r>
              <a:rPr lang="en-US" sz="15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plt.show()</a:t>
            </a:r>
            <a:endParaRPr sz="15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780098" y="612934"/>
            <a:ext cx="11845766" cy="69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350"/>
              <a:buFont typeface="Libre Baskerville"/>
              <a:buNone/>
            </a:pPr>
            <a:r>
              <a:rPr lang="en-US" sz="43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Exploring Data: Correlation &amp; Regression</a:t>
            </a:r>
            <a:endParaRPr sz="4350" b="0" i="0" u="none" strike="noStrike" cap="none"/>
          </a:p>
        </p:txBody>
      </p:sp>
      <p:sp>
        <p:nvSpPr>
          <p:cNvPr id="126" name="Google Shape;126;p16"/>
          <p:cNvSpPr/>
          <p:nvPr/>
        </p:nvSpPr>
        <p:spPr>
          <a:xfrm>
            <a:off x="780098" y="1755219"/>
            <a:ext cx="13070205" cy="35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Discover how variables relate to each other and predict outcomes.</a:t>
            </a:r>
            <a:endParaRPr sz="1750" b="0" i="0" u="none" strike="noStrike" cap="none"/>
          </a:p>
        </p:txBody>
      </p:sp>
      <p:pic>
        <p:nvPicPr>
          <p:cNvPr id="127" name="Google Shape;127;p16" descr="preencoded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780098" y="2362557"/>
            <a:ext cx="6535103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>
            <p:custDataLst>
              <p:tags r:id="rId3"/>
            </p:custDataLst>
          </p:nvPr>
        </p:nvSpPr>
        <p:spPr>
          <a:xfrm>
            <a:off x="1002983" y="3476982"/>
            <a:ext cx="2887147" cy="34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150"/>
              <a:buFont typeface="Libre Baskerville"/>
              <a:buNone/>
            </a:pPr>
            <a:r>
              <a:rPr lang="en-US" sz="215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Correlation Analysis</a:t>
            </a:r>
            <a:endParaRPr sz="2150" b="0" i="0" u="none" strike="noStrike" cap="none"/>
          </a:p>
        </p:txBody>
      </p:sp>
      <p:sp>
        <p:nvSpPr>
          <p:cNvPr id="129" name="Google Shape;129;p16"/>
          <p:cNvSpPr/>
          <p:nvPr>
            <p:custDataLst>
              <p:tags r:id="rId4"/>
            </p:custDataLst>
          </p:nvPr>
        </p:nvSpPr>
        <p:spPr>
          <a:xfrm>
            <a:off x="1002983" y="3958947"/>
            <a:ext cx="6089333" cy="106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Measure the strength and direction of linear relationships between two quantitative variables. For example, is there a correlation between age and fare?</a:t>
            </a:r>
            <a:endParaRPr sz="1750" b="0" i="0" u="none" strike="noStrike" cap="none"/>
          </a:p>
        </p:txBody>
      </p:sp>
      <p:sp>
        <p:nvSpPr>
          <p:cNvPr id="130" name="Google Shape;130;p16"/>
          <p:cNvSpPr/>
          <p:nvPr>
            <p:custDataLst>
              <p:tags r:id="rId5"/>
            </p:custDataLst>
          </p:nvPr>
        </p:nvSpPr>
        <p:spPr>
          <a:xfrm>
            <a:off x="1002983" y="5279469"/>
            <a:ext cx="6089333" cy="1760696"/>
          </a:xfrm>
          <a:prstGeom prst="roundRect">
            <a:avLst>
              <a:gd name="adj" fmla="val 5317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16"/>
          <p:cNvSpPr/>
          <p:nvPr>
            <p:custDataLst>
              <p:tags r:id="rId6"/>
            </p:custDataLst>
          </p:nvPr>
        </p:nvSpPr>
        <p:spPr>
          <a:xfrm>
            <a:off x="991910" y="5279469"/>
            <a:ext cx="6111478" cy="1760696"/>
          </a:xfrm>
          <a:prstGeom prst="roundRect">
            <a:avLst>
              <a:gd name="adj" fmla="val 1899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6"/>
          <p:cNvSpPr/>
          <p:nvPr>
            <p:custDataLst>
              <p:tags r:id="rId7"/>
            </p:custDataLst>
          </p:nvPr>
        </p:nvSpPr>
        <p:spPr>
          <a:xfrm>
            <a:off x="1039495" y="5419090"/>
            <a:ext cx="6534785" cy="169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altLang="en-US" sz="1750" b="0" i="0" u="none" strike="noStrike" cap="none"/>
              <a:t># Correlation of 'Fare' and 'Age' with 'Survived'</a:t>
            </a:r>
            <a:endParaRPr lang="en-US" altLang="en-US" sz="1750" b="0" i="0" u="none" strike="noStrike" cap="none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altLang="en-US" sz="1750" b="0" i="0" u="none" strike="noStrike" cap="none"/>
              <a:t>print("Fare with Survived:", correlation_matrix['Survived']['Fare'])</a:t>
            </a:r>
            <a:endParaRPr lang="en-US" altLang="en-US" sz="1750" b="0" i="0" u="none" strike="noStrike" cap="none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altLang="en-US" sz="1750" b="0" i="0" u="none" strike="noStrike" cap="none"/>
              <a:t>print("Age with Survived:", correlation_matrix['Survived']['Age'])</a:t>
            </a:r>
            <a:endParaRPr lang="en-US" altLang="en-US" sz="1750" b="0" i="0" u="none" strike="noStrike" cap="none"/>
          </a:p>
        </p:txBody>
      </p:sp>
      <p:pic>
        <p:nvPicPr>
          <p:cNvPr id="133" name="Google Shape;133;p16" descr="preencoded.png"/>
          <p:cNvPicPr preferRelativeResize="0"/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7315200" y="2362557"/>
            <a:ext cx="6535103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>
            <p:custDataLst>
              <p:tags r:id="rId10"/>
            </p:custDataLst>
          </p:nvPr>
        </p:nvSpPr>
        <p:spPr>
          <a:xfrm>
            <a:off x="7538085" y="3476982"/>
            <a:ext cx="3004899" cy="34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150"/>
              <a:buFont typeface="Libre Baskerville"/>
              <a:buNone/>
            </a:pPr>
            <a:r>
              <a:rPr lang="en-US" sz="215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Regression Modeling</a:t>
            </a:r>
            <a:endParaRPr sz="2150" b="0" i="0" u="none" strike="noStrike" cap="none"/>
          </a:p>
        </p:txBody>
      </p:sp>
      <p:sp>
        <p:nvSpPr>
          <p:cNvPr id="135" name="Google Shape;135;p16"/>
          <p:cNvSpPr/>
          <p:nvPr>
            <p:custDataLst>
              <p:tags r:id="rId11"/>
            </p:custDataLst>
          </p:nvPr>
        </p:nvSpPr>
        <p:spPr>
          <a:xfrm>
            <a:off x="7538085" y="3958947"/>
            <a:ext cx="6089333" cy="106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Build models to predict a dependent variable based on one or more independent variables, such as predicting fare based on passenger class.</a:t>
            </a:r>
            <a:endParaRPr sz="1750" b="0" i="0" u="none" strike="noStrike" cap="none"/>
          </a:p>
        </p:txBody>
      </p:sp>
      <p:sp>
        <p:nvSpPr>
          <p:cNvPr id="136" name="Google Shape;136;p16"/>
          <p:cNvSpPr/>
          <p:nvPr>
            <p:custDataLst>
              <p:tags r:id="rId12"/>
            </p:custDataLst>
          </p:nvPr>
        </p:nvSpPr>
        <p:spPr>
          <a:xfrm>
            <a:off x="7538085" y="5279469"/>
            <a:ext cx="6089333" cy="2117288"/>
          </a:xfrm>
          <a:prstGeom prst="roundRect">
            <a:avLst>
              <a:gd name="adj" fmla="val 4422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6"/>
          <p:cNvSpPr/>
          <p:nvPr>
            <p:custDataLst>
              <p:tags r:id="rId13"/>
            </p:custDataLst>
          </p:nvPr>
        </p:nvSpPr>
        <p:spPr>
          <a:xfrm>
            <a:off x="7527012" y="5279469"/>
            <a:ext cx="6111478" cy="2117288"/>
          </a:xfrm>
          <a:prstGeom prst="roundRect">
            <a:avLst>
              <a:gd name="adj" fmla="val 1579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6"/>
          <p:cNvSpPr/>
          <p:nvPr>
            <p:custDataLst>
              <p:tags r:id="rId14"/>
            </p:custDataLst>
          </p:nvPr>
        </p:nvSpPr>
        <p:spPr>
          <a:xfrm>
            <a:off x="7562850" y="5419725"/>
            <a:ext cx="6150610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 Python code for a simple linear regression plot</a:t>
            </a:r>
            <a:endParaRPr lang="en-US" sz="175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sns.regplot(x='Age', y='Fare', data=df)</a:t>
            </a:r>
            <a:endParaRPr lang="en-US" sz="175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plt.title('Age vs Fare Regression')</a:t>
            </a:r>
            <a:endParaRPr lang="en-US" sz="1750" b="0" i="0" u="none" strike="noStrike" cap="none">
              <a:solidFill>
                <a:srgbClr val="454240"/>
              </a:solidFill>
              <a:highlight>
                <a:srgbClr val="F2F0ED"/>
              </a:highlight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Consolas" panose="020B0609020204030204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plt.show()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575548" y="452199"/>
            <a:ext cx="7090648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Testing Hypotheses with Statistics</a:t>
            </a:r>
            <a:endParaRPr sz="3200" b="0" i="0" u="none" strike="noStrike" cap="none"/>
          </a:p>
        </p:txBody>
      </p:sp>
      <p:sp>
        <p:nvSpPr>
          <p:cNvPr id="145" name="Google Shape;145;p17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Learn to draw conclusions about a population based on sample data.</a:t>
            </a:r>
            <a:endParaRPr sz="160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575548" y="1742837"/>
            <a:ext cx="2246471" cy="947380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7"/>
          <p:cNvSpPr/>
          <p:nvPr/>
        </p:nvSpPr>
        <p:spPr>
          <a:xfrm>
            <a:off x="1583174" y="2072045"/>
            <a:ext cx="231219" cy="28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1800" b="0" i="0" u="none" strike="noStrike" cap="none"/>
          </a:p>
        </p:txBody>
      </p:sp>
      <p:sp>
        <p:nvSpPr>
          <p:cNvPr id="148" name="Google Shape;148;p17"/>
          <p:cNvSpPr/>
          <p:nvPr/>
        </p:nvSpPr>
        <p:spPr>
          <a:xfrm>
            <a:off x="2986445" y="1907262"/>
            <a:ext cx="2565916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 Formulation</a:t>
            </a:r>
            <a:endParaRPr sz="1600" b="0" i="0" u="none" strike="noStrike" cap="none"/>
          </a:p>
        </p:txBody>
      </p:sp>
      <p:sp>
        <p:nvSpPr>
          <p:cNvPr id="149" name="Google Shape;149;p17"/>
          <p:cNvSpPr/>
          <p:nvPr/>
        </p:nvSpPr>
        <p:spPr>
          <a:xfrm>
            <a:off x="2938145" y="2262505"/>
            <a:ext cx="5643245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Define null and alternative hypotheses for your analysis</a:t>
            </a:r>
            <a:r>
              <a:rPr lang="en-US" sz="12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 b="0" i="0" u="none" strike="noStrike" cap="none"/>
          </a:p>
        </p:txBody>
      </p:sp>
      <p:sp>
        <p:nvSpPr>
          <p:cNvPr id="150" name="Google Shape;150;p17"/>
          <p:cNvSpPr/>
          <p:nvPr/>
        </p:nvSpPr>
        <p:spPr>
          <a:xfrm>
            <a:off x="2904173" y="2680692"/>
            <a:ext cx="11068526" cy="11430"/>
          </a:xfrm>
          <a:prstGeom prst="roundRect">
            <a:avLst>
              <a:gd name="adj" fmla="val 604279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7"/>
          <p:cNvSpPr/>
          <p:nvPr/>
        </p:nvSpPr>
        <p:spPr>
          <a:xfrm>
            <a:off x="575548" y="2772370"/>
            <a:ext cx="4493062" cy="2956798"/>
          </a:xfrm>
          <a:prstGeom prst="roundRect">
            <a:avLst>
              <a:gd name="adj" fmla="val 2336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17"/>
          <p:cNvSpPr/>
          <p:nvPr/>
        </p:nvSpPr>
        <p:spPr>
          <a:xfrm>
            <a:off x="2706410" y="4106228"/>
            <a:ext cx="231219" cy="28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1800" b="0" i="0" u="none" strike="noStrike" cap="none"/>
          </a:p>
        </p:txBody>
      </p:sp>
      <p:sp>
        <p:nvSpPr>
          <p:cNvPr id="153" name="Google Shape;153;p17"/>
          <p:cNvSpPr/>
          <p:nvPr/>
        </p:nvSpPr>
        <p:spPr>
          <a:xfrm>
            <a:off x="5233035" y="2696845"/>
            <a:ext cx="3287395" cy="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Choosing the Right Test</a:t>
            </a:r>
            <a:endParaRPr sz="1600" b="0" i="0" u="none" strike="noStrike" cap="none"/>
          </a:p>
        </p:txBody>
      </p:sp>
      <p:sp>
        <p:nvSpPr>
          <p:cNvPr id="154" name="Google Shape;154;p17"/>
          <p:cNvSpPr/>
          <p:nvPr/>
        </p:nvSpPr>
        <p:spPr>
          <a:xfrm>
            <a:off x="5233035" y="3292316"/>
            <a:ext cx="8059698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Select appropriate statistical tests (e.g., t-test, chi-squared) based on data types and research questions</a:t>
            </a:r>
            <a:r>
              <a:rPr lang="en-US" sz="12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 b="0" i="0" u="none" strike="noStrike" cap="none"/>
          </a:p>
        </p:txBody>
      </p:sp>
      <p:sp>
        <p:nvSpPr>
          <p:cNvPr id="155" name="Google Shape;155;p17"/>
          <p:cNvSpPr/>
          <p:nvPr/>
        </p:nvSpPr>
        <p:spPr>
          <a:xfrm>
            <a:off x="5233035" y="3740229"/>
            <a:ext cx="8059698" cy="1824514"/>
          </a:xfrm>
          <a:prstGeom prst="roundRect">
            <a:avLst>
              <a:gd name="adj" fmla="val 3786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7"/>
          <p:cNvSpPr/>
          <p:nvPr/>
        </p:nvSpPr>
        <p:spPr>
          <a:xfrm>
            <a:off x="5224820" y="3740229"/>
            <a:ext cx="8076128" cy="1824514"/>
          </a:xfrm>
          <a:prstGeom prst="roundRect">
            <a:avLst>
              <a:gd name="adj" fmla="val 1352"/>
            </a:avLst>
          </a:prstGeom>
          <a:solidFill>
            <a:srgbClr val="F2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7"/>
          <p:cNvSpPr/>
          <p:nvPr/>
        </p:nvSpPr>
        <p:spPr>
          <a:xfrm>
            <a:off x="5389245" y="3726815"/>
            <a:ext cx="7747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Consolas" panose="020B0609020204030204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highlight>
                  <a:srgbClr val="F2F0ED"/>
                </a:highlight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# Example: Chi-squared test for 'Survived' vs 'Sex'from scipy.stats import chi2_contingencycontingency_table = pd.crosstab(df['Survived'], df['Sex'])chi2, p_value, dof, expected = chi2_contingency(contingency_table)print(f"P-value for Chi-squared test: {p_value:.3f}")</a:t>
            </a:r>
            <a:endParaRPr sz="1600" b="0" i="0" u="none" strike="noStrike" cap="none"/>
          </a:p>
        </p:txBody>
      </p:sp>
      <p:sp>
        <p:nvSpPr>
          <p:cNvPr id="158" name="Google Shape;158;p17"/>
          <p:cNvSpPr/>
          <p:nvPr/>
        </p:nvSpPr>
        <p:spPr>
          <a:xfrm>
            <a:off x="5150763" y="5719643"/>
            <a:ext cx="8821936" cy="11430"/>
          </a:xfrm>
          <a:prstGeom prst="roundRect">
            <a:avLst>
              <a:gd name="adj" fmla="val 604279"/>
            </a:avLst>
          </a:prstGeom>
          <a:solidFill>
            <a:srgbClr val="DDD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17"/>
          <p:cNvSpPr/>
          <p:nvPr/>
        </p:nvSpPr>
        <p:spPr>
          <a:xfrm>
            <a:off x="575548" y="5811322"/>
            <a:ext cx="6739652" cy="947380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7"/>
          <p:cNvSpPr/>
          <p:nvPr/>
        </p:nvSpPr>
        <p:spPr>
          <a:xfrm>
            <a:off x="3829764" y="6140529"/>
            <a:ext cx="231219" cy="28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00"/>
              <a:buFont typeface="Libre Baskerville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1800" b="0" i="0" u="none" strike="noStrike" cap="none"/>
          </a:p>
        </p:txBody>
      </p:sp>
      <p:sp>
        <p:nvSpPr>
          <p:cNvPr id="161" name="Google Shape;161;p17"/>
          <p:cNvSpPr/>
          <p:nvPr/>
        </p:nvSpPr>
        <p:spPr>
          <a:xfrm>
            <a:off x="7479625" y="5843032"/>
            <a:ext cx="2089547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Interpreting Results</a:t>
            </a:r>
            <a:endParaRPr sz="1600" b="0" i="0" u="none" strike="noStrike" cap="none"/>
          </a:p>
        </p:txBody>
      </p:sp>
      <p:sp>
        <p:nvSpPr>
          <p:cNvPr id="162" name="Google Shape;162;p17"/>
          <p:cNvSpPr/>
          <p:nvPr/>
        </p:nvSpPr>
        <p:spPr>
          <a:xfrm>
            <a:off x="7479625" y="6156643"/>
            <a:ext cx="5711309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Understand </a:t>
            </a:r>
            <a:r>
              <a:rPr lang="en-US" sz="1600" b="1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p-values</a:t>
            </a:r>
            <a:r>
              <a:rPr lang="en-US" sz="16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and confidence intervals to make informed decisions</a:t>
            </a:r>
            <a:r>
              <a:rPr lang="en-US" sz="12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 b="0" i="0" u="none" strike="noStrike" cap="none"/>
          </a:p>
        </p:txBody>
      </p:sp>
      <p:sp>
        <p:nvSpPr>
          <p:cNvPr id="163" name="Google Shape;163;p17"/>
          <p:cNvSpPr/>
          <p:nvPr/>
        </p:nvSpPr>
        <p:spPr>
          <a:xfrm>
            <a:off x="575548" y="6943606"/>
            <a:ext cx="13479304" cy="1120021"/>
          </a:xfrm>
          <a:prstGeom prst="roundRect">
            <a:avLst>
              <a:gd name="adj" fmla="val 6167"/>
            </a:avLst>
          </a:prstGeom>
          <a:solidFill>
            <a:srgbClr val="F3E4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4" name="Google Shape;164;p1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39973" y="7167324"/>
            <a:ext cx="256937" cy="20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1161336" y="7149108"/>
            <a:ext cx="2302907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Encourage Questions:</a:t>
            </a:r>
            <a:endParaRPr sz="1600" b="0" i="0" u="none" strike="noStrike" cap="none"/>
          </a:p>
        </p:txBody>
      </p:sp>
      <p:sp>
        <p:nvSpPr>
          <p:cNvPr id="166" name="Google Shape;166;p17"/>
          <p:cNvSpPr/>
          <p:nvPr/>
        </p:nvSpPr>
        <p:spPr>
          <a:xfrm>
            <a:off x="1161336" y="7570470"/>
            <a:ext cx="12729091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DM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Don't hesitate to ask questions after each major section. Your curiosity is key to learning!</a:t>
            </a:r>
            <a:endParaRPr sz="12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93750" y="907415"/>
            <a:ext cx="8201025" cy="14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Takeaways &amp; Next Steps</a:t>
            </a:r>
            <a:endParaRPr sz="4450" b="0" i="0" u="none" strike="noStrike" cap="none"/>
          </a:p>
        </p:txBody>
      </p:sp>
      <p:sp>
        <p:nvSpPr>
          <p:cNvPr id="173" name="Google Shape;173;p18"/>
          <p:cNvSpPr/>
          <p:nvPr>
            <p:custDataLst>
              <p:tags r:id="rId1"/>
            </p:custDataLst>
          </p:nvPr>
        </p:nvSpPr>
        <p:spPr>
          <a:xfrm>
            <a:off x="793790" y="2848928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4" name="Google Shape;174;p18" descr="preencoded.png"/>
          <p:cNvPicPr preferRelativeResize="0"/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740819" y="297644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>
            <p:custDataLst>
              <p:tags r:id="rId4"/>
            </p:custDataLst>
          </p:nvPr>
        </p:nvSpPr>
        <p:spPr>
          <a:xfrm>
            <a:off x="1020604" y="3756184"/>
            <a:ext cx="343876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is Your Gateway</a:t>
            </a:r>
            <a:endParaRPr sz="2200" b="0" i="0" u="none" strike="noStrike" cap="none"/>
          </a:p>
        </p:txBody>
      </p:sp>
      <p:sp>
        <p:nvSpPr>
          <p:cNvPr id="176" name="Google Shape;176;p18"/>
          <p:cNvSpPr/>
          <p:nvPr>
            <p:custDataLst>
              <p:tags r:id="rId5"/>
            </p:custDataLst>
          </p:nvPr>
        </p:nvSpPr>
        <p:spPr>
          <a:xfrm>
            <a:off x="1020445" y="4678680"/>
            <a:ext cx="3780790" cy="129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You've seen how Python, combined with powerful libraries, empowers data analysis.</a:t>
            </a:r>
            <a:endParaRPr sz="1750" b="0" i="0" u="none" strike="noStrike" cap="none"/>
          </a:p>
        </p:txBody>
      </p:sp>
      <p:sp>
        <p:nvSpPr>
          <p:cNvPr id="177" name="Google Shape;177;p18"/>
          <p:cNvSpPr/>
          <p:nvPr>
            <p:custDataLst>
              <p:tags r:id="rId6"/>
            </p:custDataLst>
          </p:nvPr>
        </p:nvSpPr>
        <p:spPr>
          <a:xfrm>
            <a:off x="5198031" y="2848928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8" name="Google Shape;178;p18" descr="preencoded.png"/>
          <p:cNvPicPr preferRelativeResize="0"/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7145060" y="297644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>
            <p:custDataLst>
              <p:tags r:id="rId9"/>
            </p:custDataLst>
          </p:nvPr>
        </p:nvSpPr>
        <p:spPr>
          <a:xfrm>
            <a:off x="5424845" y="3756184"/>
            <a:ext cx="327921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Jupyter: Your Data Lab</a:t>
            </a:r>
            <a:endParaRPr sz="2200" b="0" i="0" u="none" strike="noStrike" cap="none"/>
          </a:p>
        </p:txBody>
      </p:sp>
      <p:sp>
        <p:nvSpPr>
          <p:cNvPr id="180" name="Google Shape;180;p18"/>
          <p:cNvSpPr/>
          <p:nvPr>
            <p:custDataLst>
              <p:tags r:id="rId10"/>
            </p:custDataLst>
          </p:nvPr>
        </p:nvSpPr>
        <p:spPr>
          <a:xfrm>
            <a:off x="5371465" y="4618990"/>
            <a:ext cx="4373880" cy="81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Jupyter Notebook provides an interactive and collaborative environment for your data science journey.</a:t>
            </a:r>
            <a:endParaRPr sz="1750" b="0" i="0" u="none" strike="noStrike" cap="none"/>
          </a:p>
        </p:txBody>
      </p:sp>
      <p:sp>
        <p:nvSpPr>
          <p:cNvPr id="181" name="Google Shape;181;p18"/>
          <p:cNvSpPr/>
          <p:nvPr>
            <p:custDataLst>
              <p:tags r:id="rId11"/>
            </p:custDataLst>
          </p:nvPr>
        </p:nvSpPr>
        <p:spPr>
          <a:xfrm>
            <a:off x="9602272" y="2848928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F7EDD4"/>
          </a:solidFill>
          <a:ln w="9525" cap="flat" cmpd="sng">
            <a:solidFill>
              <a:srgbClr val="DDD3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2" name="Google Shape;182;p18" descr="preencoded.png"/>
          <p:cNvPicPr preferRelativeResize="0"/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11549301" y="297644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>
            <p:custDataLst>
              <p:tags r:id="rId14"/>
            </p:custDataLst>
          </p:nvPr>
        </p:nvSpPr>
        <p:spPr>
          <a:xfrm>
            <a:off x="9829086" y="37561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Storytelling</a:t>
            </a:r>
            <a:endParaRPr sz="2200" b="0" i="0" u="none" strike="noStrike" cap="none"/>
          </a:p>
        </p:txBody>
      </p:sp>
      <p:sp>
        <p:nvSpPr>
          <p:cNvPr id="184" name="Google Shape;184;p18"/>
          <p:cNvSpPr/>
          <p:nvPr>
            <p:custDataLst>
              <p:tags r:id="rId15"/>
            </p:custDataLst>
          </p:nvPr>
        </p:nvSpPr>
        <p:spPr>
          <a:xfrm>
            <a:off x="9829086" y="4246602"/>
            <a:ext cx="378059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From descriptive stats to hypothesis testing, you now have tools to uncover insights and tell stories with data.</a:t>
            </a:r>
            <a:endParaRPr sz="1750" b="0" i="0" u="none" strike="noStrike" cap="none"/>
          </a:p>
        </p:txBody>
      </p:sp>
      <p:sp>
        <p:nvSpPr>
          <p:cNvPr id="185" name="Google Shape;185;p18"/>
          <p:cNvSpPr/>
          <p:nvPr/>
        </p:nvSpPr>
        <p:spPr>
          <a:xfrm>
            <a:off x="690920" y="670722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800" b="0" i="0" u="none" strike="noStrike" cap="non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Ready to explore more? Continue practicing with different datasets and challenging yourself with new analytical questions!</a:t>
            </a:r>
            <a:endParaRPr sz="1800" b="0" i="0" u="none" strike="noStrike" cap="none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10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1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2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3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4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5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6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7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8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19.xml><?xml version="1.0" encoding="utf-8"?>
<p:tagLst xmlns:p="http://schemas.openxmlformats.org/presentationml/2006/main">
  <p:tag name="KSO_WM_DIAGRAM_VIRTUALLY_FRAME" val="{&quot;height&quot;:148.64692913385824,&quot;left&quot;:53.40937007874015,&quot;top&quot;:161.85,&quot;width&quot;:1045.1812598425197}"/>
</p:tagLst>
</file>

<file path=ppt/tags/tag2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20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1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2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3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4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5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6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7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8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29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3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30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31.xml><?xml version="1.0" encoding="utf-8"?>
<p:tagLst xmlns:p="http://schemas.openxmlformats.org/presentationml/2006/main">
  <p:tag name="KSO_WM_DIAGRAM_VIRTUALLY_FRAME" val="{&quot;height&quot;:396.39370078740166,&quot;left&quot;:61.42503937007874,&quot;top&quot;:186.02811023622047,&quot;width&quot;:1029.15}"/>
</p:tagLst>
</file>

<file path=ppt/tags/tag32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3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4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5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6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7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8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39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4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40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41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42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43.xml><?xml version="1.0" encoding="utf-8"?>
<p:tagLst xmlns:p="http://schemas.openxmlformats.org/presentationml/2006/main">
  <p:tag name="KSO_WM_DIAGRAM_VIRTUALLY_FRAME" val="{&quot;height&quot;:245.97496062992127,&quot;left&quot;:62.50314960629921,&quot;top&quot;:224.32503937007874,&quot;width&quot;:1026.9844094488187}"/>
</p:tagLst>
</file>

<file path=ppt/tags/tag5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6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7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8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ags/tag9.xml><?xml version="1.0" encoding="utf-8"?>
<p:tagLst xmlns:p="http://schemas.openxmlformats.org/presentationml/2006/main">
  <p:tag name="KSO_WM_DIAGRAM_VIRTUALLY_FRAME" val="{&quot;height&quot;:163.51874015748035,&quot;left&quot;:62.50314960629921,&quot;top&quot;:288,&quot;width&quot;:1026.993779527559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4429</Words>
  <Application>WPS Presentation</Application>
  <PresentationFormat/>
  <Paragraphs>145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Libre Baskerville</vt:lpstr>
      <vt:lpstr>DM Sans</vt:lpstr>
      <vt:lpstr>Consolas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Peter Oseghale</cp:lastModifiedBy>
  <cp:revision>20</cp:revision>
  <dcterms:created xsi:type="dcterms:W3CDTF">2025-07-15T13:35:53Z</dcterms:created>
  <dcterms:modified xsi:type="dcterms:W3CDTF">2025-07-15T14:27:41Z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6383539B5F65434786CA28AD7FE19488_13</vt:lpwstr>
  </property>
  <property fmtid="{D5CDD505-2E9C-101B-9397-08002B2CF9AE}" pid="3" name="KSOProductBuildVer">
    <vt:lpwstr>1033-12.2.0.21931</vt:lpwstr>
  </property>
</Properties>
</file>